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6" r:id="rId3"/>
    <p:sldId id="331" r:id="rId4"/>
    <p:sldId id="337" r:id="rId5"/>
    <p:sldId id="338" r:id="rId6"/>
    <p:sldId id="339" r:id="rId7"/>
    <p:sldId id="340" r:id="rId8"/>
    <p:sldId id="372" r:id="rId9"/>
    <p:sldId id="348" r:id="rId10"/>
    <p:sldId id="371" r:id="rId11"/>
    <p:sldId id="347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9" r:id="rId22"/>
    <p:sldId id="360" r:id="rId23"/>
    <p:sldId id="363" r:id="rId24"/>
    <p:sldId id="362" r:id="rId25"/>
    <p:sldId id="361" r:id="rId26"/>
    <p:sldId id="364" r:id="rId27"/>
    <p:sldId id="365" r:id="rId28"/>
    <p:sldId id="366" r:id="rId29"/>
    <p:sldId id="367" r:id="rId30"/>
    <p:sldId id="368" r:id="rId31"/>
    <p:sldId id="293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9" autoAdjust="0"/>
    <p:restoredTop sz="76841" autoAdjust="0"/>
  </p:normalViewPr>
  <p:slideViewPr>
    <p:cSldViewPr snapToGrid="0">
      <p:cViewPr varScale="1">
        <p:scale>
          <a:sx n="63" d="100"/>
          <a:sy n="63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38736-5890-40FC-AE0B-7682D0F0489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6D506-724A-4309-8A46-438E776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4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6D506-724A-4309-8A46-438E776551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02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6D506-724A-4309-8A46-438E7765512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3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p_98Cs4cpY" TargetMode="External"/><Relationship Id="rId2" Type="http://schemas.openxmlformats.org/officeDocument/2006/relationships/hyperlink" Target="https://www.anyscale.com/blog/a-comprehensive-guide-for-building-rag-based-llm-applications-part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AD61-AA1C-73DC-5760-752F16CA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B9BD2-1FE4-D2B4-C377-DE05669A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Типичная первая версия RAG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BC5DB9-5FAE-1916-9B74-DA8A073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728787"/>
            <a:ext cx="617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0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5C221-0A08-21DB-07D3-85C12A24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Типичная первая версия RAG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8F44E5-E854-1A3C-D29F-3E67E9A59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Галлюцинации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Неактуальные ответы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Отсутствие прямого ответа на вопрос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Зацикливания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Неподходящий стиль ответа (длинные, сухие и т.д.)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Неграмотные ответы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Неэтичные ответы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вопрос не нужно было отвечать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генеративно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RAG-система не выдерживает нагрузку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много чего еще</a:t>
            </a:r>
          </a:p>
        </p:txBody>
      </p:sp>
    </p:spTree>
    <p:extLst>
      <p:ext uri="{BB962C8B-B14F-4D97-AF65-F5344CB8AC3E}">
        <p14:creationId xmlns:p14="http://schemas.microsoft.com/office/powerpoint/2010/main" val="426903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FA6CE-10B2-E18D-D320-11FAEA68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Классический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RAG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чуть подробнее</a:t>
            </a:r>
          </a:p>
        </p:txBody>
      </p:sp>
      <p:pic>
        <p:nvPicPr>
          <p:cNvPr id="7" name="Рисунок 6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E35188-59AC-DF5F-0E83-E5A1683C5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73" y="1970386"/>
            <a:ext cx="9852454" cy="38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FF209-361A-B06B-5651-570B8A43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Что можно сделать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не так</a:t>
            </a:r>
          </a:p>
        </p:txBody>
      </p:sp>
      <p:pic>
        <p:nvPicPr>
          <p:cNvPr id="9" name="Рисунок 8" descr="Изображение выглядит как текс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D12507-7AED-2487-D18C-A30D86847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76" y="1655441"/>
            <a:ext cx="9527648" cy="4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3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68193-09E1-8009-23FE-5BC8C55D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594711-825B-8906-D7FC-61B45F1A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686" y="1859339"/>
            <a:ext cx="308102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7033F-6F60-C925-F2CD-5E966EA00D0D}"/>
              </a:ext>
            </a:extLst>
          </p:cNvPr>
          <p:cNvSpPr txBox="1"/>
          <p:nvPr/>
        </p:nvSpPr>
        <p:spPr>
          <a:xfrm>
            <a:off x="654484" y="1859339"/>
            <a:ext cx="6093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Нет релевантных документов нет генеративного ответа, даже с хорошим генератором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Полнотекстовый: поиск по точному или частичному совпадению слов в тексте (TF-IDF, BM25)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Векторный: поиск по смыслу, основанный на векторных представлениях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эмбеддингах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практике часто используют иерархический: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отбираем кандидатов с помощью полнотекстового поиска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находим наиболее близкие векторным</a:t>
            </a:r>
          </a:p>
        </p:txBody>
      </p:sp>
    </p:spTree>
    <p:extLst>
      <p:ext uri="{BB962C8B-B14F-4D97-AF65-F5344CB8AC3E}">
        <p14:creationId xmlns:p14="http://schemas.microsoft.com/office/powerpoint/2010/main" val="378998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5B88E-4BEA-5FD1-590A-8EA2749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Поиск чего?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1A534-1E99-EBC6-FF09-3AC529D3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Проблема: в базе данных много «плохих» документов, они попадают в источники RAG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Часть удаляем как мусор и дубли: классификатор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Часть очищаем: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Пишем свой парсер для проблемных источников: PDF, Word, специфичные для домена сайты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Удаляем служебную разметку</a:t>
            </a:r>
          </a:p>
          <a:p>
            <a:pPr lvl="1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Scrapy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API-интеграции</a:t>
            </a:r>
          </a:p>
        </p:txBody>
      </p:sp>
    </p:spTree>
    <p:extLst>
      <p:ext uri="{BB962C8B-B14F-4D97-AF65-F5344CB8AC3E}">
        <p14:creationId xmlns:p14="http://schemas.microsoft.com/office/powerpoint/2010/main" val="104746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55C98-852B-E401-2E1A-0FBE13B6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Поиск чего?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F6AA7F-DBB3-2B06-1B97-E901778D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Плохое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чанкирование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Добавляем перекрытие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кол-ву символов/токенов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абзацам, заголовкам, маркерам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семантике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Связь сущностей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Сразу подумаем про БД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Хранить текст, вектор, мета-дату, ключевые слова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Инструменты: FAISS,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Weaviate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Pinecone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Chroma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др.</a:t>
            </a:r>
          </a:p>
        </p:txBody>
      </p:sp>
    </p:spTree>
    <p:extLst>
      <p:ext uri="{BB962C8B-B14F-4D97-AF65-F5344CB8AC3E}">
        <p14:creationId xmlns:p14="http://schemas.microsoft.com/office/powerpoint/2010/main" val="31616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37AD3-58CA-49BA-E2E5-8857604D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Эмбеддер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C29C0-27EA-C0A9-389E-F49B31868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867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Бейзлайн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предобученный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BERT c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hugginface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Может плохо работать на вашем домене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Может не уметь сопоставлять семантику запроса и документов (у них всегда разное распределение)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8E1E40-57B1-88E1-44AA-8E7813B0E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374" y="1771335"/>
            <a:ext cx="2971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231CA-ADF5-5669-775F-63242E9C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Эмбеддер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F9352D-1C15-0418-0AF6-7E0E2DFD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8365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Проблема: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Ближайшие по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эмбеддингу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тексты совершенно не близки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Как улучшить:</a:t>
            </a:r>
          </a:p>
          <a:p>
            <a:pPr lvl="1"/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Предобучить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дообучить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BERT на вашем домене</a:t>
            </a:r>
          </a:p>
          <a:p>
            <a:pPr lvl="1"/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Дообучить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BERT на задачу сопоставления релевантных запросов и документов</a:t>
            </a:r>
          </a:p>
          <a:p>
            <a:pPr lvl="1"/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Contrastive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triplet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двухбашенные архитектуры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8D6630-8B8D-5167-98D9-04FA3A6E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09" y="1943405"/>
            <a:ext cx="4028778" cy="41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3F76C-8C70-97FF-A041-CDEAFF94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Triplet &amp; Contrastive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D4D0F-84B4-CFBE-F0B3-32CB109F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825625"/>
            <a:ext cx="8877300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5241B3-4D20-21F7-5228-C59BFEDE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11" y="4514652"/>
            <a:ext cx="7943979" cy="768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D00D2-E1CE-FFD3-A432-6A60AC641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81" y="5283199"/>
            <a:ext cx="9457038" cy="9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6A8868-C38C-43CC-9458-B97DBC46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1">
            <a:extLst>
              <a:ext uri="{FF2B5EF4-FFF2-40B4-BE49-F238E27FC236}">
                <a16:creationId xmlns:a16="http://schemas.microsoft.com/office/drawing/2014/main" id="{05AA6B4C-2ACA-5B19-E861-B40F0CD5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7" y="2508251"/>
            <a:ext cx="9685867" cy="142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98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192F9-36FC-5E0E-7B17-B2EDC398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Генератор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AD72238-3FED-1F2A-7EFD-548DBC90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68933"/>
            <a:ext cx="3571875" cy="1219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AD446-CC5C-FFED-B1C5-CD5A641C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9" y="2658266"/>
            <a:ext cx="3657600" cy="1171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D18E9-5925-20D6-8E84-DE9768FD9E32}"/>
              </a:ext>
            </a:extLst>
          </p:cNvPr>
          <p:cNvSpPr txBox="1"/>
          <p:nvPr/>
        </p:nvSpPr>
        <p:spPr>
          <a:xfrm>
            <a:off x="5137759" y="2389067"/>
            <a:ext cx="6093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Может быть дороже, чем собственное решение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Сложно подстраивать под собственные продуктовые требования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 коробки скорее всего будет плохое качество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Могут отсутствовать важные продуктовые свойства ответов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D4E65-D1B9-AAD0-1092-90ADDB160D55}"/>
              </a:ext>
            </a:extLst>
          </p:cNvPr>
          <p:cNvSpPr txBox="1"/>
          <p:nvPr/>
        </p:nvSpPr>
        <p:spPr>
          <a:xfrm>
            <a:off x="1168052" y="196651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Бейзлайны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E718A-A804-B053-F7FD-ED072FCB6A8B}"/>
              </a:ext>
            </a:extLst>
          </p:cNvPr>
          <p:cNvSpPr txBox="1"/>
          <p:nvPr/>
        </p:nvSpPr>
        <p:spPr>
          <a:xfrm>
            <a:off x="1168052" y="2394090"/>
            <a:ext cx="301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промпт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+ АРІ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69FEA-0C5E-F8A1-49E8-6FD5B41C5587}"/>
              </a:ext>
            </a:extLst>
          </p:cNvPr>
          <p:cNvSpPr txBox="1"/>
          <p:nvPr/>
        </p:nvSpPr>
        <p:spPr>
          <a:xfrm>
            <a:off x="1168052" y="4205796"/>
            <a:ext cx="2677438" cy="3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opensourcе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-модель</a:t>
            </a:r>
          </a:p>
        </p:txBody>
      </p:sp>
    </p:spTree>
    <p:extLst>
      <p:ext uri="{BB962C8B-B14F-4D97-AF65-F5344CB8AC3E}">
        <p14:creationId xmlns:p14="http://schemas.microsoft.com/office/powerpoint/2010/main" val="334027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065E7-1827-62DA-B576-9BC60711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Бредовые генерации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26B706-63C2-12E2-E4B4-DC3EEEEF0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3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Прокачать базовую модель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Взять более «умный»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инит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: вместо Ilama-1 и gpt-2 лучше взять qwen2-2.5 или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deepseek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частности, можно взять большую модель,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дообучить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затем дистиллировать в меньшую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При необходимости: адаптировать ее под домен и сделать качественный SFT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Цель: добиться того, чтобы модель понимала, какую задачу решаем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F45210-BE52-2D58-0A76-AB4F2467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695" y="1690688"/>
            <a:ext cx="2486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6CA6E-5654-FA00-4201-357EDBAB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Адаптация под домен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ACBA3-9FAE-373B-5F90-AE3B70F55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3044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сделать эффективнее под язык: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заменить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токенизатор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заменить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случайными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заморозить веса, учить только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разморозить веса, учить всю сеть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SFT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собрать корпус специфичных для домена и задачи текстов хорошего качества (синтетика с фильтрами или авторы) - например, юриспруденция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аккуратно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дообучить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контролируя деградацию на других доменах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A74EF0-D980-3A43-D294-39936BD6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56" y="1690688"/>
            <a:ext cx="66675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29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5590E-AEB2-E21D-3DD0-FF318D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Нет нужных свойств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F9718-8765-7137-9787-D231C6D2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Задача ответа по источникам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решается, но: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Низкая достоверность: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галлюцинации, обобщения, нет ссылок на источники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Ответы слишком длинные/короткие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Всегда ссылаемся только на 1 источник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Неудачная структура ответа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Язык слишком "сухой"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Неэтичные ответы</a:t>
            </a:r>
          </a:p>
        </p:txBody>
      </p:sp>
    </p:spTree>
    <p:extLst>
      <p:ext uri="{BB962C8B-B14F-4D97-AF65-F5344CB8AC3E}">
        <p14:creationId xmlns:p14="http://schemas.microsoft.com/office/powerpoint/2010/main" val="40419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22669-2EE2-6EBF-4154-2339C60B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D2416-6E17-AFB5-0E2C-077E013F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улучшить на этой стадии: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Выбрать правильные методы: RS, DPO, GRPO, PPO, ...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Правильно использовать: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гипер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-параметры, формулы, сходимость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Правильные данные: кол-во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кач-во (LIMA)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используете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реворд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-модели — правильные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реворд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-модели, правильно их обучая и тестируя на правильных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724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E45CA-FF8E-10A1-9C3D-52378E36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DPO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E2908-511C-6F25-2BA0-8E6AA351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16" y="2044350"/>
            <a:ext cx="10876767" cy="24705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AA5CC2-8FDF-69DF-8B44-E52AB8C5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4374585"/>
            <a:ext cx="11391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F848C-2CF2-E08A-C8C1-F19969EB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167FAB-9AED-C86C-2259-F5052FB7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7107"/>
            <a:ext cx="4502437" cy="31517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345EA0-F1E3-27DF-5238-F119326A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040" y="2164576"/>
            <a:ext cx="6024713" cy="32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65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94A9E-D5F4-91BF-C3EA-6B30FD1E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865CDB-E90B-585B-B976-92F1C358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Представим, что у нас нет размеченных данных для классификации, какой из двух ответов лучше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Мы решили их разметить с помощью асессоров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Какие могут возникнуть проблемы?</a:t>
            </a:r>
          </a:p>
        </p:txBody>
      </p:sp>
    </p:spTree>
    <p:extLst>
      <p:ext uri="{BB962C8B-B14F-4D97-AF65-F5344CB8AC3E}">
        <p14:creationId xmlns:p14="http://schemas.microsoft.com/office/powerpoint/2010/main" val="146768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06635-47EF-9C27-29E1-1F722025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6D612-8293-61BD-27E7-CF886BBFD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Настройте процесс разметки: люди или LLM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Инвестируйте в инструкцию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Следите за качеством и согласованностью разметок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Никуда без Active Learning!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 проливайте тест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трейн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Стартуйте с малого и итеративно улучшайтесь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Смотрите в данные: кластеризация и анализ</a:t>
            </a:r>
          </a:p>
        </p:txBody>
      </p:sp>
    </p:spTree>
    <p:extLst>
      <p:ext uri="{BB962C8B-B14F-4D97-AF65-F5344CB8AC3E}">
        <p14:creationId xmlns:p14="http://schemas.microsoft.com/office/powerpoint/2010/main" val="3950267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0F819-7934-CFE6-AF3D-9558B92F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Реранкер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ED3D8-27BC-41FA-537E-A3FF83AEA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9318" cy="435133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выдает релевантные документы, но не в порядке их полезности для ответа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Нужен самый полезный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-K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Ранжирующая модель: можно моделировать качество ответа (например,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реворды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F57B9C-92B9-F641-C20C-18B2476A6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985" y="1825625"/>
            <a:ext cx="2876680" cy="38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F4FF9-81FE-1672-F954-1F9359D1E28B}"/>
              </a:ext>
            </a:extLst>
          </p:cNvPr>
          <p:cNvSpPr txBox="1"/>
          <p:nvPr/>
        </p:nvSpPr>
        <p:spPr>
          <a:xfrm>
            <a:off x="838200" y="1690688"/>
            <a:ext cx="113084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RAG (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Generation)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— набор техник для подачи в модель дополнительных знаний, в основном через поиск релевантных текстов и их добавление в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промпт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Например, модель, обученная на данных до 2023 года, не знает о фичах айфона 2025 года. Но если мы подадим ей на вход текст с описанием нового флагмана Apple — она применит знания оттуда и не выдумает своей ответ (не будет галлюцинировать). От качества обучающего корпуса модели зависит степень ее обращения к поданному тексту.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165CB6-DEBB-94DC-2AA0-92238F02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92" y="3735127"/>
            <a:ext cx="7146967" cy="28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1C56E-C4D1-79F2-F6FE-A8FB2F7A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А что еще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0BB061-FB6A-AD69-1172-5975BD20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 всегда на запрос нужно генерировать ответ: классификатор запуска, фильтры, заглушки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Оптимизации: дистилляция, квантование,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speculative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Ответы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частотники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можно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предподсчитать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Собирайте фидбек от пользователей, используйте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алайнменте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(через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реворд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или напрямую)</a:t>
            </a:r>
          </a:p>
        </p:txBody>
      </p:sp>
    </p:spTree>
    <p:extLst>
      <p:ext uri="{BB962C8B-B14F-4D97-AF65-F5344CB8AC3E}">
        <p14:creationId xmlns:p14="http://schemas.microsoft.com/office/powerpoint/2010/main" val="262240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>
                <a:hlinkClick r:id="rId2"/>
              </a:rPr>
              <a:t>Статья по построению </a:t>
            </a:r>
            <a:r>
              <a:rPr lang="en-US" dirty="0">
                <a:hlinkClick r:id="rId2"/>
              </a:rPr>
              <a:t>RAG</a:t>
            </a:r>
            <a:endParaRPr lang="en-US" dirty="0">
              <a:hlinkClick r:id="rId3"/>
            </a:endParaRPr>
          </a:p>
          <a:p>
            <a:r>
              <a:rPr lang="ru-RU" dirty="0">
                <a:hlinkClick r:id="rId3"/>
              </a:rPr>
              <a:t>Открытая лекция </a:t>
            </a:r>
            <a:r>
              <a:rPr lang="en-US" dirty="0" err="1">
                <a:hlinkClick r:id="rId3"/>
              </a:rPr>
              <a:t>DeepSchool</a:t>
            </a:r>
            <a:r>
              <a:rPr lang="en-US" dirty="0">
                <a:hlinkClick r:id="rId3"/>
              </a:rPr>
              <a:t> </a:t>
            </a:r>
            <a:r>
              <a:rPr lang="ru-RU" dirty="0">
                <a:hlinkClick r:id="rId3"/>
              </a:rPr>
              <a:t>по </a:t>
            </a:r>
            <a:r>
              <a:rPr lang="en-US" dirty="0">
                <a:hlinkClick r:id="rId3"/>
              </a:rPr>
              <a:t>RAG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6A8868-C38C-43CC-9458-B97DBC46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Схема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2">
            <a:extLst>
              <a:ext uri="{FF2B5EF4-FFF2-40B4-BE49-F238E27FC236}">
                <a16:creationId xmlns:a16="http://schemas.microsoft.com/office/drawing/2014/main" id="{622697B8-7C71-E762-773F-DD71874E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1" y="1690688"/>
            <a:ext cx="6743700" cy="45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4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6A8868-C38C-43CC-9458-B97DBC46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50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Создание векторной БД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Vector DB creation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367C82-6DC0-2B70-2A8A-9D0F4A39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799"/>
            <a:ext cx="12192000" cy="1264401"/>
          </a:xfrm>
          <a:prstGeom prst="rect">
            <a:avLst/>
          </a:prstGeom>
        </p:spPr>
      </p:pic>
      <p:pic>
        <p:nvPicPr>
          <p:cNvPr id="4098" name="Picture 2" descr="image2">
            <a:extLst>
              <a:ext uri="{FF2B5EF4-FFF2-40B4-BE49-F238E27FC236}">
                <a16:creationId xmlns:a16="http://schemas.microsoft.com/office/drawing/2014/main" id="{AB9DA4E3-9F33-DE2B-0F78-270F5AD4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8" y="4425469"/>
            <a:ext cx="5740400" cy="14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9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6A8868-C38C-43CC-9458-B97DBC46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Запрос в векторную БД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Query Retrieval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3076" name="Picture 4" descr="image14">
            <a:extLst>
              <a:ext uri="{FF2B5EF4-FFF2-40B4-BE49-F238E27FC236}">
                <a16:creationId xmlns:a16="http://schemas.microsoft.com/office/drawing/2014/main" id="{E9AAFA9F-4466-40BF-A05C-DFE80F32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6513"/>
            <a:ext cx="12192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8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6A8868-C38C-43CC-9458-B97DBC46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Генерация ответа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Response Generation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122" name="Picture 2" descr="image16">
            <a:extLst>
              <a:ext uri="{FF2B5EF4-FFF2-40B4-BE49-F238E27FC236}">
                <a16:creationId xmlns:a16="http://schemas.microsoft.com/office/drawing/2014/main" id="{6A3202E6-5EFE-9FCD-5382-BC317BE4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1466850"/>
            <a:ext cx="50006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5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6EFC-44FA-D7ED-BC91-E59AC1803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B1EA4-1E9C-6E80-574D-A39933DE1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Улучшение качества работы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8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E2515-43F2-DBEC-291A-C15534A5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Классический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снимок экран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4C0588-F597-5A91-DCD6-6AD583CB3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2" y="1690688"/>
            <a:ext cx="9487347" cy="4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5904</TotalTime>
  <Words>807</Words>
  <Application>Microsoft Office PowerPoint</Application>
  <PresentationFormat>Широкоэкранный</PresentationFormat>
  <Paragraphs>134</Paragraphs>
  <Slides>31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Тема Office</vt:lpstr>
      <vt:lpstr>RAG</vt:lpstr>
      <vt:lpstr>LLM</vt:lpstr>
      <vt:lpstr>RAG</vt:lpstr>
      <vt:lpstr>Схема RAG</vt:lpstr>
      <vt:lpstr>Создание векторной БД (Vector DB creation)</vt:lpstr>
      <vt:lpstr>Запрос в векторную БД (Query Retrieval) </vt:lpstr>
      <vt:lpstr>Генерация ответа (Response Generation)</vt:lpstr>
      <vt:lpstr>Улучшение качества работы RAG</vt:lpstr>
      <vt:lpstr>Классический RAG</vt:lpstr>
      <vt:lpstr>Типичная первая версия RAG</vt:lpstr>
      <vt:lpstr>Типичная первая версия RAG</vt:lpstr>
      <vt:lpstr>Классический RAG чуть подробнее</vt:lpstr>
      <vt:lpstr>Что можно сделать не так</vt:lpstr>
      <vt:lpstr>Поиск</vt:lpstr>
      <vt:lpstr>Поиск чего?</vt:lpstr>
      <vt:lpstr>Поиск чего?</vt:lpstr>
      <vt:lpstr>Эмбеддер</vt:lpstr>
      <vt:lpstr>Эмбеддер</vt:lpstr>
      <vt:lpstr>Triplet &amp; Contrastive</vt:lpstr>
      <vt:lpstr>Генератор</vt:lpstr>
      <vt:lpstr>Бредовые генерации</vt:lpstr>
      <vt:lpstr>Адаптация под домен</vt:lpstr>
      <vt:lpstr>Нет нужных свойств</vt:lpstr>
      <vt:lpstr>Alignment</vt:lpstr>
      <vt:lpstr>Alignment – DPO</vt:lpstr>
      <vt:lpstr>Alignment</vt:lpstr>
      <vt:lpstr>Данные</vt:lpstr>
      <vt:lpstr>Данные</vt:lpstr>
      <vt:lpstr>Реранкер</vt:lpstr>
      <vt:lpstr>А что еще</vt:lpstr>
      <vt:lpstr>Использованные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74</cp:revision>
  <dcterms:created xsi:type="dcterms:W3CDTF">2024-11-06T14:38:58Z</dcterms:created>
  <dcterms:modified xsi:type="dcterms:W3CDTF">2025-11-29T07:02:25Z</dcterms:modified>
</cp:coreProperties>
</file>